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75" r:id="rId5"/>
    <p:sldId id="418" r:id="rId6"/>
    <p:sldId id="488" r:id="rId7"/>
    <p:sldId id="476" r:id="rId8"/>
    <p:sldId id="462" r:id="rId9"/>
    <p:sldId id="463" r:id="rId10"/>
    <p:sldId id="489" r:id="rId11"/>
    <p:sldId id="474" r:id="rId12"/>
    <p:sldId id="491" r:id="rId13"/>
    <p:sldId id="478" r:id="rId14"/>
    <p:sldId id="466" r:id="rId15"/>
    <p:sldId id="477" r:id="rId16"/>
    <p:sldId id="518" r:id="rId17"/>
    <p:sldId id="480" r:id="rId18"/>
    <p:sldId id="492" r:id="rId19"/>
    <p:sldId id="482" r:id="rId20"/>
    <p:sldId id="483" r:id="rId21"/>
    <p:sldId id="494" r:id="rId22"/>
    <p:sldId id="485" r:id="rId23"/>
    <p:sldId id="500" r:id="rId24"/>
    <p:sldId id="440" r:id="rId25"/>
    <p:sldId id="4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E72ABF-47DD-4B61-9A75-D76D4772983F}">
          <p14:sldIdLst>
            <p14:sldId id="375"/>
            <p14:sldId id="418"/>
            <p14:sldId id="488"/>
            <p14:sldId id="476"/>
            <p14:sldId id="462"/>
            <p14:sldId id="463"/>
            <p14:sldId id="489"/>
            <p14:sldId id="474"/>
            <p14:sldId id="491"/>
            <p14:sldId id="478"/>
            <p14:sldId id="466"/>
            <p14:sldId id="477"/>
            <p14:sldId id="518"/>
            <p14:sldId id="480"/>
            <p14:sldId id="492"/>
            <p14:sldId id="482"/>
            <p14:sldId id="483"/>
            <p14:sldId id="494"/>
            <p14:sldId id="485"/>
            <p14:sldId id="500"/>
            <p14:sldId id="440"/>
            <p14:sldId id="441"/>
          </p14:sldIdLst>
        </p14:section>
        <p14:section name="Timeline" id="{C3E2369A-AF60-46A3-A337-2EAA11AA3EF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62"/>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6/13/2025</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a:t>
            </a:fld>
            <a:endParaRPr lang="en-US"/>
          </a:p>
        </p:txBody>
      </p:sp>
    </p:spTree>
    <p:extLst>
      <p:ext uri="{BB962C8B-B14F-4D97-AF65-F5344CB8AC3E}">
        <p14:creationId xmlns:p14="http://schemas.microsoft.com/office/powerpoint/2010/main" val="140982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10</a:t>
            </a:fld>
            <a:endParaRPr lang="en-US"/>
          </a:p>
        </p:txBody>
      </p:sp>
    </p:spTree>
    <p:extLst>
      <p:ext uri="{BB962C8B-B14F-4D97-AF65-F5344CB8AC3E}">
        <p14:creationId xmlns:p14="http://schemas.microsoft.com/office/powerpoint/2010/main" val="352221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11</a:t>
            </a:fld>
            <a:endParaRPr lang="en-US"/>
          </a:p>
        </p:txBody>
      </p:sp>
    </p:spTree>
    <p:extLst>
      <p:ext uri="{BB962C8B-B14F-4D97-AF65-F5344CB8AC3E}">
        <p14:creationId xmlns:p14="http://schemas.microsoft.com/office/powerpoint/2010/main" val="355393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12</a:t>
            </a:fld>
            <a:endParaRPr lang="en-US"/>
          </a:p>
        </p:txBody>
      </p:sp>
    </p:spTree>
    <p:extLst>
      <p:ext uri="{BB962C8B-B14F-4D97-AF65-F5344CB8AC3E}">
        <p14:creationId xmlns:p14="http://schemas.microsoft.com/office/powerpoint/2010/main" val="379157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0FC1-2177-4F20-C0C6-9C3544E06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9BB41-8AF1-0F58-4E51-13CA39BC5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627FE-62A8-35AD-80CC-07550416D6D5}"/>
              </a:ext>
            </a:extLst>
          </p:cNvPr>
          <p:cNvSpPr>
            <a:spLocks noGrp="1"/>
          </p:cNvSpPr>
          <p:nvPr>
            <p:ph type="body" idx="1"/>
          </p:nvPr>
        </p:nvSpPr>
        <p:spPr/>
        <p:txBody>
          <a:bodyPr/>
          <a:lstStyle/>
          <a:p>
            <a:endParaRPr lang="en-PH"/>
          </a:p>
        </p:txBody>
      </p:sp>
      <p:sp>
        <p:nvSpPr>
          <p:cNvPr id="4" name="Slide Number Placeholder 3">
            <a:extLst>
              <a:ext uri="{FF2B5EF4-FFF2-40B4-BE49-F238E27FC236}">
                <a16:creationId xmlns:a16="http://schemas.microsoft.com/office/drawing/2014/main" id="{A5908CE3-0181-0AE7-AD33-4518F0819975}"/>
              </a:ext>
            </a:extLst>
          </p:cNvPr>
          <p:cNvSpPr>
            <a:spLocks noGrp="1"/>
          </p:cNvSpPr>
          <p:nvPr>
            <p:ph type="sldNum" sz="quarter" idx="5"/>
          </p:nvPr>
        </p:nvSpPr>
        <p:spPr/>
        <p:txBody>
          <a:bodyPr/>
          <a:lstStyle/>
          <a:p>
            <a:fld id="{927F9FEF-89F3-4946-8282-7B6644765058}" type="slidenum">
              <a:rPr lang="en-US" smtClean="0"/>
              <a:t>13</a:t>
            </a:fld>
            <a:endParaRPr lang="en-US"/>
          </a:p>
        </p:txBody>
      </p:sp>
    </p:spTree>
    <p:extLst>
      <p:ext uri="{BB962C8B-B14F-4D97-AF65-F5344CB8AC3E}">
        <p14:creationId xmlns:p14="http://schemas.microsoft.com/office/powerpoint/2010/main" val="402278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14</a:t>
            </a:fld>
            <a:endParaRPr lang="en-US"/>
          </a:p>
        </p:txBody>
      </p:sp>
    </p:spTree>
    <p:extLst>
      <p:ext uri="{BB962C8B-B14F-4D97-AF65-F5344CB8AC3E}">
        <p14:creationId xmlns:p14="http://schemas.microsoft.com/office/powerpoint/2010/main" val="2074567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15</a:t>
            </a:fld>
            <a:endParaRPr lang="en-US"/>
          </a:p>
        </p:txBody>
      </p:sp>
    </p:spTree>
    <p:extLst>
      <p:ext uri="{BB962C8B-B14F-4D97-AF65-F5344CB8AC3E}">
        <p14:creationId xmlns:p14="http://schemas.microsoft.com/office/powerpoint/2010/main" val="3202186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16</a:t>
            </a:fld>
            <a:endParaRPr lang="en-US"/>
          </a:p>
        </p:txBody>
      </p:sp>
    </p:spTree>
    <p:extLst>
      <p:ext uri="{BB962C8B-B14F-4D97-AF65-F5344CB8AC3E}">
        <p14:creationId xmlns:p14="http://schemas.microsoft.com/office/powerpoint/2010/main" val="408633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27F9FEF-89F3-4946-8282-7B6644765058}" type="slidenum">
              <a:rPr lang="en-US" smtClean="0"/>
              <a:t>17</a:t>
            </a:fld>
            <a:endParaRPr lang="en-US"/>
          </a:p>
        </p:txBody>
      </p:sp>
    </p:spTree>
    <p:extLst>
      <p:ext uri="{BB962C8B-B14F-4D97-AF65-F5344CB8AC3E}">
        <p14:creationId xmlns:p14="http://schemas.microsoft.com/office/powerpoint/2010/main" val="424637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18</a:t>
            </a:fld>
            <a:endParaRPr lang="en-US"/>
          </a:p>
        </p:txBody>
      </p:sp>
    </p:spTree>
    <p:extLst>
      <p:ext uri="{BB962C8B-B14F-4D97-AF65-F5344CB8AC3E}">
        <p14:creationId xmlns:p14="http://schemas.microsoft.com/office/powerpoint/2010/main" val="47392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27F9FEF-89F3-4946-8282-7B6644765058}" type="slidenum">
              <a:rPr lang="en-US" smtClean="0"/>
              <a:t>19</a:t>
            </a:fld>
            <a:endParaRPr lang="en-US"/>
          </a:p>
        </p:txBody>
      </p:sp>
    </p:spTree>
    <p:extLst>
      <p:ext uri="{BB962C8B-B14F-4D97-AF65-F5344CB8AC3E}">
        <p14:creationId xmlns:p14="http://schemas.microsoft.com/office/powerpoint/2010/main" val="369910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2</a:t>
            </a:fld>
            <a:endParaRPr lang="en-US"/>
          </a:p>
        </p:txBody>
      </p:sp>
    </p:spTree>
    <p:extLst>
      <p:ext uri="{BB962C8B-B14F-4D97-AF65-F5344CB8AC3E}">
        <p14:creationId xmlns:p14="http://schemas.microsoft.com/office/powerpoint/2010/main" val="26427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20</a:t>
            </a:fld>
            <a:endParaRPr lang="en-US"/>
          </a:p>
        </p:txBody>
      </p:sp>
    </p:spTree>
    <p:extLst>
      <p:ext uri="{BB962C8B-B14F-4D97-AF65-F5344CB8AC3E}">
        <p14:creationId xmlns:p14="http://schemas.microsoft.com/office/powerpoint/2010/main" val="2816573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21</a:t>
            </a:fld>
            <a:endParaRPr lang="en-US"/>
          </a:p>
        </p:txBody>
      </p:sp>
    </p:spTree>
    <p:extLst>
      <p:ext uri="{BB962C8B-B14F-4D97-AF65-F5344CB8AC3E}">
        <p14:creationId xmlns:p14="http://schemas.microsoft.com/office/powerpoint/2010/main" val="2463648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22</a:t>
            </a:fld>
            <a:endParaRPr lang="en-US"/>
          </a:p>
        </p:txBody>
      </p:sp>
    </p:spTree>
    <p:extLst>
      <p:ext uri="{BB962C8B-B14F-4D97-AF65-F5344CB8AC3E}">
        <p14:creationId xmlns:p14="http://schemas.microsoft.com/office/powerpoint/2010/main" val="133848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3</a:t>
            </a:fld>
            <a:endParaRPr lang="en-US"/>
          </a:p>
        </p:txBody>
      </p:sp>
    </p:spTree>
    <p:extLst>
      <p:ext uri="{BB962C8B-B14F-4D97-AF65-F5344CB8AC3E}">
        <p14:creationId xmlns:p14="http://schemas.microsoft.com/office/powerpoint/2010/main" val="199458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4</a:t>
            </a:fld>
            <a:endParaRPr lang="en-US"/>
          </a:p>
        </p:txBody>
      </p:sp>
    </p:spTree>
    <p:extLst>
      <p:ext uri="{BB962C8B-B14F-4D97-AF65-F5344CB8AC3E}">
        <p14:creationId xmlns:p14="http://schemas.microsoft.com/office/powerpoint/2010/main" val="912781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5</a:t>
            </a:fld>
            <a:endParaRPr lang="en-US"/>
          </a:p>
        </p:txBody>
      </p:sp>
    </p:spTree>
    <p:extLst>
      <p:ext uri="{BB962C8B-B14F-4D97-AF65-F5344CB8AC3E}">
        <p14:creationId xmlns:p14="http://schemas.microsoft.com/office/powerpoint/2010/main" val="338940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6</a:t>
            </a:fld>
            <a:endParaRPr lang="en-US"/>
          </a:p>
        </p:txBody>
      </p:sp>
    </p:spTree>
    <p:extLst>
      <p:ext uri="{BB962C8B-B14F-4D97-AF65-F5344CB8AC3E}">
        <p14:creationId xmlns:p14="http://schemas.microsoft.com/office/powerpoint/2010/main" val="257851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7</a:t>
            </a:fld>
            <a:endParaRPr lang="en-US"/>
          </a:p>
        </p:txBody>
      </p:sp>
    </p:spTree>
    <p:extLst>
      <p:ext uri="{BB962C8B-B14F-4D97-AF65-F5344CB8AC3E}">
        <p14:creationId xmlns:p14="http://schemas.microsoft.com/office/powerpoint/2010/main" val="420347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8</a:t>
            </a:fld>
            <a:endParaRPr lang="en-US"/>
          </a:p>
        </p:txBody>
      </p:sp>
    </p:spTree>
    <p:extLst>
      <p:ext uri="{BB962C8B-B14F-4D97-AF65-F5344CB8AC3E}">
        <p14:creationId xmlns:p14="http://schemas.microsoft.com/office/powerpoint/2010/main" val="959391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27F9FEF-89F3-4946-8282-7B6644765058}" type="slidenum">
              <a:rPr lang="en-US" smtClean="0"/>
              <a:t>9</a:t>
            </a:fld>
            <a:endParaRPr lang="en-US"/>
          </a:p>
        </p:txBody>
      </p:sp>
    </p:spTree>
    <p:extLst>
      <p:ext uri="{BB962C8B-B14F-4D97-AF65-F5344CB8AC3E}">
        <p14:creationId xmlns:p14="http://schemas.microsoft.com/office/powerpoint/2010/main" val="413543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6/13/2025</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6/13/2025</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6/13/2025</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PC-SoCIT/APC_SOCIT_T3_AY_2024_2025_TRAILMIX"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asiapacificcollege.sharepoint.com/:u:/r/sites/SOFTDEVnuttyloves/SitePages/CollabHome.aspx?csf=1&amp;web=1&amp;e=QrI0j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9"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8676904" cy="2259971"/>
          </a:xfrm>
        </p:spPr>
        <p:txBody>
          <a:bodyPr>
            <a:normAutofit/>
          </a:bodyPr>
          <a:lstStyle/>
          <a:p>
            <a:r>
              <a:rPr lang="en-US" sz="5400" b="1" dirty="0">
                <a:latin typeface="+mj-lt"/>
              </a:rPr>
              <a:t>NUTTYLOVES ECOMMERCE WEBSITE</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Use case</a:t>
            </a:r>
            <a:endParaRPr lang="en-US"/>
          </a:p>
        </p:txBody>
      </p:sp>
      <p:pic>
        <p:nvPicPr>
          <p:cNvPr id="4" name="Picture 3">
            <a:extLst>
              <a:ext uri="{FF2B5EF4-FFF2-40B4-BE49-F238E27FC236}">
                <a16:creationId xmlns:a16="http://schemas.microsoft.com/office/drawing/2014/main" id="{ACCA8444-F1A0-774C-2FF9-5D3EA16F6C17}"/>
              </a:ext>
            </a:extLst>
          </p:cNvPr>
          <p:cNvPicPr>
            <a:picLocks noChangeAspect="1"/>
          </p:cNvPicPr>
          <p:nvPr/>
        </p:nvPicPr>
        <p:blipFill>
          <a:blip r:embed="rId3"/>
          <a:srcRect/>
          <a:stretch/>
        </p:blipFill>
        <p:spPr>
          <a:xfrm>
            <a:off x="3912366" y="1467033"/>
            <a:ext cx="4775899" cy="3944963"/>
          </a:xfrm>
          <a:prstGeom prst="rect">
            <a:avLst/>
          </a:prstGeom>
        </p:spPr>
      </p:pic>
    </p:spTree>
    <p:extLst>
      <p:ext uri="{BB962C8B-B14F-4D97-AF65-F5344CB8AC3E}">
        <p14:creationId xmlns:p14="http://schemas.microsoft.com/office/powerpoint/2010/main" val="237522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DFD Level 0</a:t>
            </a:r>
          </a:p>
        </p:txBody>
      </p:sp>
      <p:pic>
        <p:nvPicPr>
          <p:cNvPr id="5" name="Picture 4">
            <a:extLst>
              <a:ext uri="{FF2B5EF4-FFF2-40B4-BE49-F238E27FC236}">
                <a16:creationId xmlns:a16="http://schemas.microsoft.com/office/drawing/2014/main" id="{208DDBD6-B19E-6CD3-5C8E-C06D439E9F27}"/>
              </a:ext>
            </a:extLst>
          </p:cNvPr>
          <p:cNvPicPr>
            <a:picLocks noChangeAspect="1"/>
          </p:cNvPicPr>
          <p:nvPr/>
        </p:nvPicPr>
        <p:blipFill>
          <a:blip r:embed="rId3"/>
          <a:srcRect/>
          <a:stretch/>
        </p:blipFill>
        <p:spPr>
          <a:xfrm>
            <a:off x="1208544" y="2273484"/>
            <a:ext cx="9774912" cy="2311031"/>
          </a:xfrm>
          <a:prstGeom prst="rect">
            <a:avLst/>
          </a:prstGeom>
        </p:spPr>
      </p:pic>
    </p:spTree>
    <p:extLst>
      <p:ext uri="{BB962C8B-B14F-4D97-AF65-F5344CB8AC3E}">
        <p14:creationId xmlns:p14="http://schemas.microsoft.com/office/powerpoint/2010/main" val="102098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DFD Level 1</a:t>
            </a:r>
          </a:p>
        </p:txBody>
      </p:sp>
      <p:pic>
        <p:nvPicPr>
          <p:cNvPr id="5" name="Picture 4">
            <a:extLst>
              <a:ext uri="{FF2B5EF4-FFF2-40B4-BE49-F238E27FC236}">
                <a16:creationId xmlns:a16="http://schemas.microsoft.com/office/drawing/2014/main" id="{7E055696-A210-073C-B3D8-31FDCAE4E0B0}"/>
              </a:ext>
            </a:extLst>
          </p:cNvPr>
          <p:cNvPicPr>
            <a:picLocks noChangeAspect="1"/>
          </p:cNvPicPr>
          <p:nvPr/>
        </p:nvPicPr>
        <p:blipFill>
          <a:blip r:embed="rId3"/>
          <a:srcRect/>
          <a:stretch/>
        </p:blipFill>
        <p:spPr>
          <a:xfrm>
            <a:off x="3644682" y="1176508"/>
            <a:ext cx="4902635" cy="5482188"/>
          </a:xfrm>
          <a:prstGeom prst="rect">
            <a:avLst/>
          </a:prstGeom>
        </p:spPr>
      </p:pic>
    </p:spTree>
    <p:extLst>
      <p:ext uri="{BB962C8B-B14F-4D97-AF65-F5344CB8AC3E}">
        <p14:creationId xmlns:p14="http://schemas.microsoft.com/office/powerpoint/2010/main" val="254824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DEB-F1AB-A4B9-D7CF-EFBF7F0C13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A2F963-1A8C-F35E-C9F4-97A6F648D826}"/>
              </a:ext>
            </a:extLst>
          </p:cNvPr>
          <p:cNvSpPr>
            <a:spLocks noGrp="1"/>
          </p:cNvSpPr>
          <p:nvPr>
            <p:ph type="ctrTitle"/>
          </p:nvPr>
        </p:nvSpPr>
        <p:spPr>
          <a:xfrm>
            <a:off x="1306687" y="391886"/>
            <a:ext cx="10134369" cy="784622"/>
          </a:xfrm>
        </p:spPr>
        <p:txBody>
          <a:bodyPr/>
          <a:lstStyle/>
          <a:p>
            <a:r>
              <a:rPr lang="en-US" sz="3600" b="1" dirty="0">
                <a:latin typeface="Calibri"/>
                <a:cs typeface="Calibri"/>
              </a:rPr>
              <a:t>DFD Level 2</a:t>
            </a:r>
          </a:p>
        </p:txBody>
      </p:sp>
      <p:pic>
        <p:nvPicPr>
          <p:cNvPr id="5" name="Picture 4">
            <a:extLst>
              <a:ext uri="{FF2B5EF4-FFF2-40B4-BE49-F238E27FC236}">
                <a16:creationId xmlns:a16="http://schemas.microsoft.com/office/drawing/2014/main" id="{2DB10027-ECE0-3C48-FA60-4ACD559799AD}"/>
              </a:ext>
            </a:extLst>
          </p:cNvPr>
          <p:cNvPicPr>
            <a:picLocks noChangeAspect="1"/>
          </p:cNvPicPr>
          <p:nvPr/>
        </p:nvPicPr>
        <p:blipFill>
          <a:blip r:embed="rId3"/>
          <a:srcRect/>
          <a:stretch/>
        </p:blipFill>
        <p:spPr>
          <a:xfrm>
            <a:off x="1290937" y="1406433"/>
            <a:ext cx="10165867" cy="4929052"/>
          </a:xfrm>
          <a:prstGeom prst="rect">
            <a:avLst/>
          </a:prstGeom>
        </p:spPr>
      </p:pic>
    </p:spTree>
    <p:extLst>
      <p:ext uri="{BB962C8B-B14F-4D97-AF65-F5344CB8AC3E}">
        <p14:creationId xmlns:p14="http://schemas.microsoft.com/office/powerpoint/2010/main" val="370685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ERD</a:t>
            </a:r>
            <a:endParaRPr lang="en-US"/>
          </a:p>
        </p:txBody>
      </p:sp>
      <p:pic>
        <p:nvPicPr>
          <p:cNvPr id="5" name="Picture 4">
            <a:extLst>
              <a:ext uri="{FF2B5EF4-FFF2-40B4-BE49-F238E27FC236}">
                <a16:creationId xmlns:a16="http://schemas.microsoft.com/office/drawing/2014/main" id="{F9EE35FB-9A4D-9369-AD22-74232B5544C9}"/>
              </a:ext>
            </a:extLst>
          </p:cNvPr>
          <p:cNvPicPr>
            <a:picLocks noChangeAspect="1"/>
          </p:cNvPicPr>
          <p:nvPr/>
        </p:nvPicPr>
        <p:blipFill>
          <a:blip r:embed="rId3"/>
          <a:srcRect/>
          <a:stretch/>
        </p:blipFill>
        <p:spPr>
          <a:xfrm>
            <a:off x="1680575" y="3290599"/>
            <a:ext cx="10229589" cy="1550280"/>
          </a:xfrm>
          <a:prstGeom prst="rect">
            <a:avLst/>
          </a:prstGeom>
        </p:spPr>
      </p:pic>
    </p:spTree>
    <p:extLst>
      <p:ext uri="{BB962C8B-B14F-4D97-AF65-F5344CB8AC3E}">
        <p14:creationId xmlns:p14="http://schemas.microsoft.com/office/powerpoint/2010/main" val="165266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315231" y="2993747"/>
            <a:ext cx="10042567" cy="933945"/>
          </a:xfrm>
        </p:spPr>
        <p:txBody>
          <a:bodyPr>
            <a:normAutofit/>
          </a:bodyPr>
          <a:lstStyle/>
          <a:p>
            <a:r>
              <a:rPr lang="en-US" sz="6000" b="1" dirty="0">
                <a:ea typeface="Calibri Light"/>
                <a:cs typeface="Calibri Light"/>
              </a:rPr>
              <a:t>4. test plan and test cases</a:t>
            </a:r>
            <a:endParaRPr lang="en-US" dirty="0">
              <a:ea typeface="Calibri Light" panose="020F0302020204030204"/>
              <a:cs typeface="Calibri Light" panose="020F0302020204030204"/>
            </a:endParaRPr>
          </a:p>
        </p:txBody>
      </p:sp>
    </p:spTree>
    <p:extLst>
      <p:ext uri="{BB962C8B-B14F-4D97-AF65-F5344CB8AC3E}">
        <p14:creationId xmlns:p14="http://schemas.microsoft.com/office/powerpoint/2010/main" val="240986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Test plan</a:t>
            </a:r>
            <a:endParaRPr lang="en-US"/>
          </a:p>
        </p:txBody>
      </p:sp>
      <p:sp>
        <p:nvSpPr>
          <p:cNvPr id="2" name="TextBox 1">
            <a:extLst>
              <a:ext uri="{FF2B5EF4-FFF2-40B4-BE49-F238E27FC236}">
                <a16:creationId xmlns:a16="http://schemas.microsoft.com/office/drawing/2014/main" id="{BC8CA286-F5CF-263D-AB73-0C8F9CFA57D4}"/>
              </a:ext>
            </a:extLst>
          </p:cNvPr>
          <p:cNvSpPr txBox="1"/>
          <p:nvPr/>
        </p:nvSpPr>
        <p:spPr>
          <a:xfrm>
            <a:off x="1586523" y="1441938"/>
            <a:ext cx="9573845"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ptos"/>
              </a:rPr>
              <a:t>APPROACH </a:t>
            </a:r>
            <a:endParaRPr lang="en-US" sz="2400" dirty="0">
              <a:latin typeface="Aptos"/>
            </a:endParaRPr>
          </a:p>
          <a:p>
            <a:r>
              <a:rPr lang="en-US" sz="2400" dirty="0">
                <a:latin typeface="Aptos"/>
              </a:rPr>
              <a:t>The testing approach for the Piece Rate Payroll Module will be structured in a series of clearly defined phases to ensure that each aspect of the system is thoroughly tested for functionality, performance, and security. Below is an overview of the key phases and the associated testing activities.</a:t>
            </a:r>
          </a:p>
          <a:p>
            <a:endParaRPr lang="en-US" sz="2400" dirty="0">
              <a:latin typeface="Aptos"/>
            </a:endParaRPr>
          </a:p>
          <a:p>
            <a:r>
              <a:rPr lang="en-US" sz="2400" b="1" dirty="0">
                <a:latin typeface="Aptos"/>
              </a:rPr>
              <a:t>1. Preparation Phase </a:t>
            </a:r>
            <a:r>
              <a:rPr lang="en-US" sz="2400" dirty="0">
                <a:latin typeface="Aptos"/>
              </a:rPr>
              <a:t>: Foundations of testing</a:t>
            </a:r>
          </a:p>
          <a:p>
            <a:r>
              <a:rPr lang="en-US" sz="2400" b="1" dirty="0">
                <a:latin typeface="Aptos"/>
                <a:ea typeface="Calibri"/>
                <a:cs typeface="Calibri"/>
              </a:rPr>
              <a:t>2. Planning Phase </a:t>
            </a:r>
            <a:r>
              <a:rPr lang="en-US" sz="2400" dirty="0">
                <a:latin typeface="Aptos"/>
                <a:ea typeface="Calibri"/>
                <a:cs typeface="Calibri"/>
              </a:rPr>
              <a:t>:</a:t>
            </a:r>
            <a:r>
              <a:rPr lang="en-US" sz="2400" b="1" dirty="0">
                <a:latin typeface="Aptos"/>
                <a:ea typeface="Calibri"/>
                <a:cs typeface="Calibri"/>
              </a:rPr>
              <a:t> </a:t>
            </a:r>
            <a:r>
              <a:rPr lang="en-US" sz="2400" dirty="0">
                <a:latin typeface="Aptos"/>
                <a:ea typeface="Calibri"/>
                <a:cs typeface="Calibri"/>
              </a:rPr>
              <a:t>Outline of testing strategy and schedule</a:t>
            </a:r>
          </a:p>
          <a:p>
            <a:r>
              <a:rPr lang="en-US" sz="2400" b="1" dirty="0">
                <a:latin typeface="Aptos"/>
                <a:ea typeface="Calibri"/>
                <a:cs typeface="Calibri"/>
              </a:rPr>
              <a:t>3. Execution Phase </a:t>
            </a:r>
            <a:r>
              <a:rPr lang="en-US" sz="2400" dirty="0">
                <a:latin typeface="Aptos"/>
                <a:ea typeface="Calibri"/>
                <a:cs typeface="Calibri"/>
              </a:rPr>
              <a:t>: Testing of system features</a:t>
            </a:r>
          </a:p>
          <a:p>
            <a:r>
              <a:rPr lang="en-US" sz="2400" b="1" dirty="0">
                <a:latin typeface="Aptos"/>
                <a:ea typeface="Calibri"/>
                <a:cs typeface="Calibri"/>
              </a:rPr>
              <a:t>4. Monitoring and Feedback Phase </a:t>
            </a:r>
            <a:r>
              <a:rPr lang="en-US" sz="2400" dirty="0">
                <a:latin typeface="Aptos"/>
                <a:ea typeface="Calibri"/>
                <a:cs typeface="Calibri"/>
              </a:rPr>
              <a:t>: Documentation of test processes</a:t>
            </a:r>
          </a:p>
          <a:p>
            <a:r>
              <a:rPr lang="en-US" sz="2400" b="1" dirty="0">
                <a:latin typeface="Aptos"/>
                <a:ea typeface="Calibri"/>
                <a:cs typeface="Calibri"/>
              </a:rPr>
              <a:t>5. Evaluation Phase </a:t>
            </a:r>
            <a:r>
              <a:rPr lang="en-US" sz="2400" dirty="0">
                <a:latin typeface="Aptos"/>
                <a:ea typeface="Calibri"/>
                <a:cs typeface="Calibri"/>
              </a:rPr>
              <a:t>: Compilation of test results</a:t>
            </a:r>
          </a:p>
          <a:p>
            <a:r>
              <a:rPr lang="en-US" sz="2400" b="1" dirty="0">
                <a:latin typeface="Aptos"/>
                <a:ea typeface="Calibri"/>
                <a:cs typeface="Calibri"/>
              </a:rPr>
              <a:t>6. Closure Phase </a:t>
            </a:r>
            <a:r>
              <a:rPr lang="en-US" sz="2400" dirty="0">
                <a:latin typeface="Aptos"/>
                <a:ea typeface="Calibri"/>
                <a:cs typeface="Calibri"/>
              </a:rPr>
              <a:t>: Completion of testing</a:t>
            </a:r>
          </a:p>
          <a:p>
            <a:endParaRPr lang="en-US" dirty="0">
              <a:ea typeface="Calibri"/>
              <a:cs typeface="Calibri"/>
            </a:endParaRPr>
          </a:p>
        </p:txBody>
      </p:sp>
    </p:spTree>
    <p:extLst>
      <p:ext uri="{BB962C8B-B14F-4D97-AF65-F5344CB8AC3E}">
        <p14:creationId xmlns:p14="http://schemas.microsoft.com/office/powerpoint/2010/main" val="313659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Test case</a:t>
            </a:r>
            <a:endParaRPr lang="en-US"/>
          </a:p>
        </p:txBody>
      </p:sp>
      <p:pic>
        <p:nvPicPr>
          <p:cNvPr id="7" name="Picture 6" descr="A screenshot of a computer&#10;&#10;AI-generated content may be incorrect.">
            <a:extLst>
              <a:ext uri="{FF2B5EF4-FFF2-40B4-BE49-F238E27FC236}">
                <a16:creationId xmlns:a16="http://schemas.microsoft.com/office/drawing/2014/main" id="{37FE8864-1460-82E5-EEE7-96EDEBFDB78F}"/>
              </a:ext>
            </a:extLst>
          </p:cNvPr>
          <p:cNvPicPr>
            <a:picLocks noChangeAspect="1"/>
          </p:cNvPicPr>
          <p:nvPr/>
        </p:nvPicPr>
        <p:blipFill>
          <a:blip r:embed="rId3"/>
          <a:stretch>
            <a:fillRect/>
          </a:stretch>
        </p:blipFill>
        <p:spPr>
          <a:xfrm>
            <a:off x="1306687" y="1176508"/>
            <a:ext cx="10493830" cy="5509261"/>
          </a:xfrm>
          <a:prstGeom prst="rect">
            <a:avLst/>
          </a:prstGeom>
        </p:spPr>
      </p:pic>
    </p:spTree>
    <p:extLst>
      <p:ext uri="{BB962C8B-B14F-4D97-AF65-F5344CB8AC3E}">
        <p14:creationId xmlns:p14="http://schemas.microsoft.com/office/powerpoint/2010/main" val="410590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315231" y="2993747"/>
            <a:ext cx="10042567" cy="933945"/>
          </a:xfrm>
        </p:spPr>
        <p:txBody>
          <a:bodyPr>
            <a:normAutofit/>
          </a:bodyPr>
          <a:lstStyle/>
          <a:p>
            <a:r>
              <a:rPr lang="en-US" sz="6000" b="1" dirty="0">
                <a:ea typeface="Calibri Light"/>
                <a:cs typeface="Calibri Light"/>
              </a:rPr>
              <a:t>5. System demo</a:t>
            </a:r>
            <a:endParaRPr lang="en-US" dirty="0">
              <a:ea typeface="Calibri Light" panose="020F0302020204030204"/>
              <a:cs typeface="Calibri Light" panose="020F0302020204030204"/>
            </a:endParaRPr>
          </a:p>
        </p:txBody>
      </p:sp>
    </p:spTree>
    <p:extLst>
      <p:ext uri="{BB962C8B-B14F-4D97-AF65-F5344CB8AC3E}">
        <p14:creationId xmlns:p14="http://schemas.microsoft.com/office/powerpoint/2010/main" val="30700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system Demo</a:t>
            </a:r>
            <a:endParaRPr lang="en-US"/>
          </a:p>
        </p:txBody>
      </p:sp>
      <p:sp>
        <p:nvSpPr>
          <p:cNvPr id="2" name="TextBox 1">
            <a:extLst>
              <a:ext uri="{FF2B5EF4-FFF2-40B4-BE49-F238E27FC236}">
                <a16:creationId xmlns:a16="http://schemas.microsoft.com/office/drawing/2014/main" id="{C959779F-38E7-4DDC-E364-ABD10C5FA3C1}"/>
              </a:ext>
            </a:extLst>
          </p:cNvPr>
          <p:cNvSpPr txBox="1"/>
          <p:nvPr/>
        </p:nvSpPr>
        <p:spPr>
          <a:xfrm>
            <a:off x="2960243" y="6281448"/>
            <a:ext cx="7534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https://github.com/APC-SoCIT/APC_SOCIT_T3_AY_2024_2025_TRAILMIX</a:t>
            </a:r>
            <a:endParaRPr lang="en-US" dirty="0">
              <a:ea typeface="Calibri"/>
              <a:cs typeface="Calibri"/>
            </a:endParaRPr>
          </a:p>
        </p:txBody>
      </p:sp>
      <p:pic>
        <p:nvPicPr>
          <p:cNvPr id="4" name="Picture 3">
            <a:extLst>
              <a:ext uri="{FF2B5EF4-FFF2-40B4-BE49-F238E27FC236}">
                <a16:creationId xmlns:a16="http://schemas.microsoft.com/office/drawing/2014/main" id="{48565539-7A68-753F-247E-FCF11E9E7C75}"/>
              </a:ext>
            </a:extLst>
          </p:cNvPr>
          <p:cNvPicPr>
            <a:picLocks noChangeAspect="1"/>
          </p:cNvPicPr>
          <p:nvPr/>
        </p:nvPicPr>
        <p:blipFill>
          <a:blip r:embed="rId3"/>
          <a:srcRect/>
          <a:stretch/>
        </p:blipFill>
        <p:spPr>
          <a:xfrm>
            <a:off x="2214744" y="1200710"/>
            <a:ext cx="9025552" cy="4738415"/>
          </a:xfrm>
          <a:prstGeom prst="rect">
            <a:avLst/>
          </a:prstGeom>
        </p:spPr>
      </p:pic>
    </p:spTree>
    <p:extLst>
      <p:ext uri="{BB962C8B-B14F-4D97-AF65-F5344CB8AC3E}">
        <p14:creationId xmlns:p14="http://schemas.microsoft.com/office/powerpoint/2010/main" val="171766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933945"/>
          </a:xfrm>
        </p:spPr>
        <p:txBody>
          <a:bodyPr>
            <a:normAutofit/>
          </a:bodyPr>
          <a:lstStyle/>
          <a:p>
            <a:r>
              <a:rPr lang="en-US" sz="6000" b="1">
                <a:cs typeface="Calibri Light"/>
              </a:rPr>
              <a:t>Agenda</a:t>
            </a:r>
            <a:endParaRPr lang="en-US" sz="6000" b="1">
              <a:latin typeface="+mj-lt"/>
              <a:cs typeface="Calibri Light"/>
            </a:endParaRPr>
          </a:p>
        </p:txBody>
      </p:sp>
      <p:sp>
        <p:nvSpPr>
          <p:cNvPr id="2" name="TextBox 1">
            <a:extLst>
              <a:ext uri="{FF2B5EF4-FFF2-40B4-BE49-F238E27FC236}">
                <a16:creationId xmlns:a16="http://schemas.microsoft.com/office/drawing/2014/main" id="{4A4CEBE9-8C8D-CDC2-5B09-CE78CB3A1B01}"/>
              </a:ext>
            </a:extLst>
          </p:cNvPr>
          <p:cNvSpPr txBox="1"/>
          <p:nvPr/>
        </p:nvSpPr>
        <p:spPr>
          <a:xfrm>
            <a:off x="1525279" y="2277018"/>
            <a:ext cx="73644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3200" b="1" dirty="0">
                <a:solidFill>
                  <a:srgbClr val="FFFFFF"/>
                </a:solidFill>
                <a:cs typeface="Calibri"/>
              </a:rPr>
              <a:t>Background of the Company</a:t>
            </a:r>
          </a:p>
          <a:p>
            <a:pPr marL="342900" indent="-342900">
              <a:buAutoNum type="arabicPeriod"/>
            </a:pPr>
            <a:r>
              <a:rPr lang="en-US" sz="3200" b="1" dirty="0">
                <a:solidFill>
                  <a:srgbClr val="FFFFFF"/>
                </a:solidFill>
                <a:cs typeface="Calibri"/>
              </a:rPr>
              <a:t>SRS</a:t>
            </a:r>
          </a:p>
          <a:p>
            <a:pPr marL="342900" indent="-342900">
              <a:buAutoNum type="arabicPeriod"/>
            </a:pPr>
            <a:r>
              <a:rPr lang="en-US" sz="3200" b="1" dirty="0">
                <a:solidFill>
                  <a:srgbClr val="FFFFFF"/>
                </a:solidFill>
                <a:cs typeface="Calibri"/>
              </a:rPr>
              <a:t>Diagrams</a:t>
            </a:r>
          </a:p>
          <a:p>
            <a:pPr marL="342900" indent="-342900">
              <a:buAutoNum type="arabicPeriod"/>
            </a:pPr>
            <a:r>
              <a:rPr lang="en-US" sz="3200" b="1" dirty="0">
                <a:solidFill>
                  <a:srgbClr val="FFFFFF"/>
                </a:solidFill>
                <a:cs typeface="Calibri"/>
              </a:rPr>
              <a:t>Test Plan and Test Cases</a:t>
            </a:r>
          </a:p>
          <a:p>
            <a:pPr marL="342900" indent="-342900">
              <a:buAutoNum type="arabicPeriod"/>
            </a:pPr>
            <a:r>
              <a:rPr lang="en-US" sz="3200" b="1" dirty="0">
                <a:solidFill>
                  <a:srgbClr val="FFFFFF"/>
                </a:solidFill>
                <a:cs typeface="Calibri"/>
              </a:rPr>
              <a:t>System Demo</a:t>
            </a:r>
          </a:p>
        </p:txBody>
      </p:sp>
    </p:spTree>
    <p:extLst>
      <p:ext uri="{BB962C8B-B14F-4D97-AF65-F5344CB8AC3E}">
        <p14:creationId xmlns:p14="http://schemas.microsoft.com/office/powerpoint/2010/main" val="1605254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Related links</a:t>
            </a:r>
            <a:endParaRPr lang="en-US"/>
          </a:p>
        </p:txBody>
      </p:sp>
      <p:sp>
        <p:nvSpPr>
          <p:cNvPr id="2" name="TextBox 1">
            <a:extLst>
              <a:ext uri="{FF2B5EF4-FFF2-40B4-BE49-F238E27FC236}">
                <a16:creationId xmlns:a16="http://schemas.microsoft.com/office/drawing/2014/main" id="{C959779F-38E7-4DDC-E364-ABD10C5FA3C1}"/>
              </a:ext>
            </a:extLst>
          </p:cNvPr>
          <p:cNvSpPr txBox="1"/>
          <p:nvPr/>
        </p:nvSpPr>
        <p:spPr>
          <a:xfrm>
            <a:off x="1311059" y="1488509"/>
            <a:ext cx="1015443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GitHub repository:</a:t>
            </a:r>
          </a:p>
          <a:p>
            <a:r>
              <a:rPr lang="en-US" dirty="0">
                <a:hlinkClick r:id="rId3"/>
              </a:rPr>
              <a:t>https://github.com/APC-SoCIT/APC_SOCIT_T3_AY_2024_2025_TRAILMIX</a:t>
            </a:r>
            <a:endParaRPr lang="en-US" dirty="0"/>
          </a:p>
          <a:p>
            <a:endParaRPr lang="en-US" dirty="0">
              <a:ea typeface="Calibri" panose="020F0502020204030204"/>
              <a:cs typeface="Calibri" panose="020F0502020204030204"/>
            </a:endParaRPr>
          </a:p>
          <a:p>
            <a:r>
              <a:rPr lang="en-US" dirty="0">
                <a:ea typeface="Calibri" panose="020F0502020204030204"/>
                <a:cs typeface="Calibri" panose="020F0502020204030204"/>
              </a:rPr>
              <a:t>Documents in </a:t>
            </a:r>
            <a:r>
              <a:rPr lang="en-US" dirty="0" err="1">
                <a:ea typeface="Calibri"/>
                <a:cs typeface="Calibri"/>
              </a:rPr>
              <a:t>Sharepoint</a:t>
            </a:r>
            <a:r>
              <a:rPr lang="en-US" dirty="0">
                <a:ea typeface="Calibri"/>
                <a:cs typeface="Calibri"/>
              </a:rPr>
              <a:t>:</a:t>
            </a:r>
          </a:p>
          <a:p>
            <a:r>
              <a:rPr lang="en-US" dirty="0">
                <a:ea typeface="Calibri"/>
                <a:cs typeface="Calibri"/>
                <a:hlinkClick r:id="rId4"/>
              </a:rPr>
              <a:t>https://asiapacificcollege.sharepoint.com/:u:/r/sites/SOFTDEVnuttyloves/SitePages/CollabHome.aspx?csf=1&amp;web=1&amp;e=QrI0jD</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138882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1" y="0"/>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642750" y="2962026"/>
            <a:ext cx="10042567" cy="933945"/>
          </a:xfrm>
        </p:spPr>
        <p:txBody>
          <a:bodyPr>
            <a:normAutofit/>
          </a:bodyPr>
          <a:lstStyle/>
          <a:p>
            <a:pPr algn="ctr"/>
            <a:r>
              <a:rPr lang="en-US" sz="6000" b="1" cap="none" dirty="0">
                <a:solidFill>
                  <a:schemeClr val="bg2"/>
                </a:solidFill>
                <a:cs typeface="Calibri Light"/>
              </a:rPr>
              <a:t>Thank you!</a:t>
            </a:r>
            <a:endParaRPr lang="en-US" sz="6000" b="1" cap="none" dirty="0">
              <a:solidFill>
                <a:schemeClr val="bg2"/>
              </a:solidFill>
              <a:latin typeface="+mj-lt"/>
              <a:cs typeface="Calibri Light"/>
            </a:endParaRPr>
          </a:p>
        </p:txBody>
      </p:sp>
    </p:spTree>
    <p:extLst>
      <p:ext uri="{BB962C8B-B14F-4D97-AF65-F5344CB8AC3E}">
        <p14:creationId xmlns:p14="http://schemas.microsoft.com/office/powerpoint/2010/main" val="285188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1" y="0"/>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642750" y="2962026"/>
            <a:ext cx="10042567" cy="933945"/>
          </a:xfrm>
        </p:spPr>
        <p:txBody>
          <a:bodyPr>
            <a:normAutofit/>
          </a:bodyPr>
          <a:lstStyle/>
          <a:p>
            <a:pPr algn="ctr"/>
            <a:r>
              <a:rPr lang="en-US" sz="6000" b="1" dirty="0">
                <a:solidFill>
                  <a:schemeClr val="bg2"/>
                </a:solidFill>
                <a:cs typeface="Calibri Light"/>
              </a:rPr>
              <a:t>Q&amp;A</a:t>
            </a:r>
            <a:endParaRPr lang="en-US" sz="6000" b="1" dirty="0">
              <a:solidFill>
                <a:schemeClr val="bg2"/>
              </a:solidFill>
              <a:latin typeface="+mj-lt"/>
              <a:cs typeface="Calibri Light"/>
            </a:endParaRPr>
          </a:p>
        </p:txBody>
      </p:sp>
    </p:spTree>
    <p:extLst>
      <p:ext uri="{BB962C8B-B14F-4D97-AF65-F5344CB8AC3E}">
        <p14:creationId xmlns:p14="http://schemas.microsoft.com/office/powerpoint/2010/main" val="398992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304793" y="3432158"/>
            <a:ext cx="10042567" cy="933945"/>
          </a:xfrm>
        </p:spPr>
        <p:txBody>
          <a:bodyPr>
            <a:normAutofit fontScale="90000"/>
          </a:bodyPr>
          <a:lstStyle/>
          <a:p>
            <a:pPr marL="1143000" indent="-1143000">
              <a:buAutoNum type="arabicPeriod"/>
            </a:pPr>
            <a:r>
              <a:rPr lang="en-US" sz="6000" b="1">
                <a:ea typeface="Calibri Light"/>
                <a:cs typeface="Calibri Light"/>
              </a:rPr>
              <a:t>Background of the company</a:t>
            </a:r>
            <a:endParaRPr lang="en-US" sz="6000" b="1">
              <a:latin typeface="+mj-lt"/>
              <a:ea typeface="Calibri Light"/>
              <a:cs typeface="Calibri Light"/>
            </a:endParaRPr>
          </a:p>
        </p:txBody>
      </p:sp>
    </p:spTree>
    <p:extLst>
      <p:ext uri="{BB962C8B-B14F-4D97-AF65-F5344CB8AC3E}">
        <p14:creationId xmlns:p14="http://schemas.microsoft.com/office/powerpoint/2010/main" val="388479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933945"/>
          </a:xfrm>
        </p:spPr>
        <p:txBody>
          <a:bodyPr>
            <a:normAutofit/>
          </a:bodyPr>
          <a:lstStyle/>
          <a:p>
            <a:r>
              <a:rPr lang="en-US" sz="6000" b="1">
                <a:cs typeface="Calibri Light"/>
              </a:rPr>
              <a:t>About </a:t>
            </a:r>
            <a:r>
              <a:rPr lang="en-US" sz="6000" b="1" err="1">
                <a:cs typeface="Calibri Light"/>
              </a:rPr>
              <a:t>CLient</a:t>
            </a:r>
            <a:endParaRPr lang="en-US" sz="6000" b="1">
              <a:latin typeface="+mj-lt"/>
              <a:cs typeface="Calibri Light"/>
            </a:endParaRPr>
          </a:p>
        </p:txBody>
      </p:sp>
      <p:pic>
        <p:nvPicPr>
          <p:cNvPr id="3" name="Picture 2">
            <a:extLst>
              <a:ext uri="{FF2B5EF4-FFF2-40B4-BE49-F238E27FC236}">
                <a16:creationId xmlns:a16="http://schemas.microsoft.com/office/drawing/2014/main" id="{CF73952D-AD9C-1E6A-C3FB-DCE77E53D474}"/>
              </a:ext>
            </a:extLst>
          </p:cNvPr>
          <p:cNvPicPr>
            <a:picLocks noChangeAspect="1"/>
          </p:cNvPicPr>
          <p:nvPr/>
        </p:nvPicPr>
        <p:blipFill>
          <a:blip r:embed="rId4"/>
          <a:srcRect/>
          <a:stretch/>
        </p:blipFill>
        <p:spPr>
          <a:xfrm>
            <a:off x="2258662" y="2038350"/>
            <a:ext cx="8145728" cy="4378329"/>
          </a:xfrm>
          <a:prstGeom prst="rect">
            <a:avLst/>
          </a:prstGeom>
        </p:spPr>
      </p:pic>
    </p:spTree>
    <p:extLst>
      <p:ext uri="{BB962C8B-B14F-4D97-AF65-F5344CB8AC3E}">
        <p14:creationId xmlns:p14="http://schemas.microsoft.com/office/powerpoint/2010/main" val="1475110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Calibri Light"/>
                <a:cs typeface="Calibri Light"/>
              </a:rPr>
              <a:t>Product requirements</a:t>
            </a:r>
            <a:endParaRPr lang="en-US" dirty="0">
              <a:latin typeface="Calibri Light"/>
              <a:cs typeface="Calibri Light"/>
            </a:endParaRPr>
          </a:p>
        </p:txBody>
      </p:sp>
      <p:sp>
        <p:nvSpPr>
          <p:cNvPr id="2" name="TextBox 1">
            <a:extLst>
              <a:ext uri="{FF2B5EF4-FFF2-40B4-BE49-F238E27FC236}">
                <a16:creationId xmlns:a16="http://schemas.microsoft.com/office/drawing/2014/main" id="{4FB3420E-5310-8B47-1E41-A66F709E6934}"/>
              </a:ext>
            </a:extLst>
          </p:cNvPr>
          <p:cNvSpPr txBox="1"/>
          <p:nvPr/>
        </p:nvSpPr>
        <p:spPr>
          <a:xfrm>
            <a:off x="1451187" y="1176508"/>
            <a:ext cx="9434126" cy="4708981"/>
          </a:xfrm>
          <a:prstGeom prst="rect">
            <a:avLst/>
          </a:prstGeom>
          <a:noFill/>
        </p:spPr>
        <p:txBody>
          <a:bodyPr wrap="square" lIns="91440" tIns="45720" rIns="91440" bIns="45720" rtlCol="0" anchor="t">
            <a:spAutoFit/>
          </a:bodyPr>
          <a:lstStyle/>
          <a:p>
            <a:r>
              <a:rPr lang="en-US" sz="3000" dirty="0"/>
              <a:t>To summarize, </a:t>
            </a:r>
            <a:r>
              <a:rPr lang="en-US" sz="3000" dirty="0" err="1"/>
              <a:t>NuttyLoves</a:t>
            </a:r>
            <a:r>
              <a:rPr lang="en-US" sz="3000" dirty="0"/>
              <a:t> requires the following for their e-commerce website:</a:t>
            </a:r>
          </a:p>
          <a:p>
            <a:pPr marL="457200" indent="-457200">
              <a:buFont typeface="Arial" panose="020B0604020202020204" pitchFamily="34" charset="0"/>
              <a:buChar char="•"/>
            </a:pPr>
            <a:r>
              <a:rPr lang="en-US" sz="3000" dirty="0"/>
              <a:t>Enable customers to browse products, manage accounts, place orders, and track purchases through a user-friendly interface.</a:t>
            </a:r>
          </a:p>
          <a:p>
            <a:pPr marL="457200" indent="-457200">
              <a:buFont typeface="Arial" panose="020B0604020202020204" pitchFamily="34" charset="0"/>
              <a:buChar char="•"/>
            </a:pPr>
            <a:r>
              <a:rPr lang="en-US" sz="3000" dirty="0"/>
              <a:t>Allow administrators to manage inventory, process orders, verify users, and generate sales reports.</a:t>
            </a:r>
          </a:p>
          <a:p>
            <a:pPr marL="457200" indent="-457200">
              <a:buFont typeface="Arial" panose="020B0604020202020204" pitchFamily="34" charset="0"/>
              <a:buChar char="•"/>
            </a:pPr>
            <a:r>
              <a:rPr lang="en-US" sz="3000" dirty="0"/>
              <a:t>Ensure transactions, accurate inventory updates, and clear communication through email confirmations and real-time status tracking.</a:t>
            </a:r>
          </a:p>
        </p:txBody>
      </p:sp>
    </p:spTree>
    <p:extLst>
      <p:ext uri="{BB962C8B-B14F-4D97-AF65-F5344CB8AC3E}">
        <p14:creationId xmlns:p14="http://schemas.microsoft.com/office/powerpoint/2010/main" val="4218681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Product Vision</a:t>
            </a:r>
            <a:endParaRPr lang="en-US">
              <a:latin typeface="Calibri"/>
              <a:cs typeface="Calibri"/>
            </a:endParaRPr>
          </a:p>
        </p:txBody>
      </p:sp>
      <p:sp>
        <p:nvSpPr>
          <p:cNvPr id="2" name="TextBox 1">
            <a:extLst>
              <a:ext uri="{FF2B5EF4-FFF2-40B4-BE49-F238E27FC236}">
                <a16:creationId xmlns:a16="http://schemas.microsoft.com/office/drawing/2014/main" id="{4FB3420E-5310-8B47-1E41-A66F709E6934}"/>
              </a:ext>
            </a:extLst>
          </p:cNvPr>
          <p:cNvSpPr txBox="1"/>
          <p:nvPr/>
        </p:nvSpPr>
        <p:spPr>
          <a:xfrm>
            <a:off x="1451187" y="1176508"/>
            <a:ext cx="9094893" cy="3970318"/>
          </a:xfrm>
          <a:prstGeom prst="rect">
            <a:avLst/>
          </a:prstGeom>
          <a:noFill/>
        </p:spPr>
        <p:txBody>
          <a:bodyPr wrap="square" lIns="91440" tIns="45720" rIns="91440" bIns="45720" rtlCol="0" anchor="t">
            <a:spAutoFit/>
          </a:bodyPr>
          <a:lstStyle/>
          <a:p>
            <a:r>
              <a:rPr lang="en-US" sz="2800" b="1" i="0" dirty="0">
                <a:solidFill>
                  <a:srgbClr val="172B4D"/>
                </a:solidFill>
                <a:effectLst/>
                <a:latin typeface="Calibri"/>
                <a:cs typeface="Calibri"/>
              </a:rPr>
              <a:t>For: </a:t>
            </a:r>
            <a:r>
              <a:rPr lang="en-SG" sz="2800" dirty="0" err="1"/>
              <a:t>NuttyLoves</a:t>
            </a:r>
            <a:r>
              <a:rPr lang="en-SG" sz="2800" dirty="0"/>
              <a:t> Business</a:t>
            </a:r>
            <a:br>
              <a:rPr lang="en-US" sz="2800" dirty="0"/>
            </a:br>
            <a:r>
              <a:rPr lang="en-US" sz="2800" b="1" i="0" dirty="0">
                <a:solidFill>
                  <a:srgbClr val="172B4D"/>
                </a:solidFill>
                <a:effectLst/>
                <a:latin typeface="Calibri"/>
                <a:cs typeface="Calibri"/>
              </a:rPr>
              <a:t>Who: </a:t>
            </a:r>
            <a:r>
              <a:rPr lang="en-US" sz="2800" b="0" i="0" dirty="0">
                <a:solidFill>
                  <a:srgbClr val="172B4D"/>
                </a:solidFill>
                <a:effectLst/>
                <a:latin typeface="Calibri"/>
                <a:cs typeface="Calibri"/>
              </a:rPr>
              <a:t>a smooth eCommerce experience</a:t>
            </a:r>
            <a:br>
              <a:rPr lang="en-US" sz="2800" dirty="0"/>
            </a:br>
            <a:r>
              <a:rPr lang="en-US" sz="2800" b="1" i="0" dirty="0">
                <a:solidFill>
                  <a:srgbClr val="172B4D"/>
                </a:solidFill>
                <a:effectLst/>
                <a:latin typeface="Calibri"/>
                <a:cs typeface="Calibri"/>
              </a:rPr>
              <a:t>The: </a:t>
            </a:r>
            <a:r>
              <a:rPr lang="en-SG" sz="2800" dirty="0" err="1"/>
              <a:t>NuttyLoves</a:t>
            </a:r>
            <a:r>
              <a:rPr lang="en-SG" sz="2800" dirty="0"/>
              <a:t> Ecommerce website</a:t>
            </a:r>
            <a:br>
              <a:rPr lang="en-US" sz="2800" dirty="0"/>
            </a:br>
            <a:r>
              <a:rPr lang="en-US" sz="2800" b="1" i="0" dirty="0">
                <a:solidFill>
                  <a:srgbClr val="172B4D"/>
                </a:solidFill>
                <a:effectLst/>
                <a:latin typeface="Calibri"/>
                <a:cs typeface="Calibri"/>
              </a:rPr>
              <a:t>Is: </a:t>
            </a:r>
            <a:r>
              <a:rPr lang="en-US" sz="2800" b="0" i="0" dirty="0">
                <a:solidFill>
                  <a:srgbClr val="172B4D"/>
                </a:solidFill>
                <a:effectLst/>
                <a:latin typeface="Calibri"/>
                <a:cs typeface="Calibri"/>
              </a:rPr>
              <a:t>A user-friendly online ordering and admin platform</a:t>
            </a:r>
            <a:br>
              <a:rPr lang="en-US" sz="2800" dirty="0"/>
            </a:br>
            <a:r>
              <a:rPr lang="en-US" sz="2800" b="1" i="0" dirty="0">
                <a:solidFill>
                  <a:srgbClr val="172B4D"/>
                </a:solidFill>
                <a:effectLst/>
                <a:latin typeface="Calibri"/>
                <a:cs typeface="Calibri"/>
              </a:rPr>
              <a:t>That: </a:t>
            </a:r>
            <a:r>
              <a:rPr lang="en-US" sz="2800" b="0" i="0" dirty="0">
                <a:solidFill>
                  <a:srgbClr val="172B4D"/>
                </a:solidFill>
                <a:effectLst/>
                <a:latin typeface="Calibri"/>
                <a:cs typeface="Calibri"/>
              </a:rPr>
              <a:t>Enables seamless shopping and back-office operations</a:t>
            </a:r>
            <a:br>
              <a:rPr lang="en-US" sz="2800" dirty="0"/>
            </a:br>
            <a:r>
              <a:rPr lang="en-US" sz="2800" b="1" i="0" dirty="0">
                <a:solidFill>
                  <a:srgbClr val="172B4D"/>
                </a:solidFill>
                <a:effectLst/>
                <a:latin typeface="Calibri"/>
                <a:cs typeface="Calibri"/>
              </a:rPr>
              <a:t>Unlike: </a:t>
            </a:r>
            <a:r>
              <a:rPr lang="en-US" sz="2800" dirty="0"/>
              <a:t>Traditional systems that are hard to update or lack inventory and order insights</a:t>
            </a:r>
            <a:br>
              <a:rPr lang="en-US" sz="2800" dirty="0"/>
            </a:br>
            <a:r>
              <a:rPr lang="en-US" sz="2800" b="1" i="0" dirty="0">
                <a:solidFill>
                  <a:srgbClr val="172B4D"/>
                </a:solidFill>
                <a:effectLst/>
                <a:latin typeface="Calibri"/>
                <a:cs typeface="Calibri"/>
              </a:rPr>
              <a:t>Our: </a:t>
            </a:r>
            <a:r>
              <a:rPr lang="en-US" sz="2800" b="0" i="0" dirty="0">
                <a:solidFill>
                  <a:srgbClr val="172B4D"/>
                </a:solidFill>
                <a:effectLst/>
                <a:latin typeface="Calibri"/>
                <a:cs typeface="Calibri"/>
              </a:rPr>
              <a:t>Site provides simple order tracking, automated email notifications, and admin tools</a:t>
            </a:r>
            <a:endParaRPr lang="en-US" sz="2800" dirty="0">
              <a:latin typeface="Calibri"/>
              <a:cs typeface="Calibri"/>
            </a:endParaRPr>
          </a:p>
        </p:txBody>
      </p:sp>
    </p:spTree>
    <p:extLst>
      <p:ext uri="{BB962C8B-B14F-4D97-AF65-F5344CB8AC3E}">
        <p14:creationId xmlns:p14="http://schemas.microsoft.com/office/powerpoint/2010/main" val="2314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315231" y="2993747"/>
            <a:ext cx="10042567" cy="933945"/>
          </a:xfrm>
        </p:spPr>
        <p:txBody>
          <a:bodyPr>
            <a:normAutofit/>
          </a:bodyPr>
          <a:lstStyle/>
          <a:p>
            <a:r>
              <a:rPr lang="en-US" sz="6000" b="1">
                <a:ea typeface="Calibri Light"/>
                <a:cs typeface="Calibri Light"/>
              </a:rPr>
              <a:t>2. SRS</a:t>
            </a:r>
            <a:endParaRPr lang="en-US">
              <a:ea typeface="Calibri Light" panose="020F0302020204030204"/>
              <a:cs typeface="Calibri Light" panose="020F0302020204030204"/>
            </a:endParaRPr>
          </a:p>
        </p:txBody>
      </p:sp>
    </p:spTree>
    <p:extLst>
      <p:ext uri="{BB962C8B-B14F-4D97-AF65-F5344CB8AC3E}">
        <p14:creationId xmlns:p14="http://schemas.microsoft.com/office/powerpoint/2010/main" val="379792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Calibri"/>
                <a:cs typeface="Calibri"/>
              </a:rPr>
              <a:t>SRS</a:t>
            </a:r>
          </a:p>
        </p:txBody>
      </p:sp>
      <p:sp>
        <p:nvSpPr>
          <p:cNvPr id="8" name="TextBox 7">
            <a:extLst>
              <a:ext uri="{FF2B5EF4-FFF2-40B4-BE49-F238E27FC236}">
                <a16:creationId xmlns:a16="http://schemas.microsoft.com/office/drawing/2014/main" id="{5230509C-FC1D-E838-DC9D-37FD598D0A68}"/>
              </a:ext>
            </a:extLst>
          </p:cNvPr>
          <p:cNvSpPr txBox="1"/>
          <p:nvPr/>
        </p:nvSpPr>
        <p:spPr>
          <a:xfrm>
            <a:off x="1451187" y="1176508"/>
            <a:ext cx="9434126" cy="5632311"/>
          </a:xfrm>
          <a:prstGeom prst="rect">
            <a:avLst/>
          </a:prstGeom>
          <a:noFill/>
        </p:spPr>
        <p:txBody>
          <a:bodyPr wrap="square" lIns="91440" tIns="45720" rIns="91440" bIns="45720" rtlCol="0" anchor="t">
            <a:spAutoFit/>
          </a:bodyPr>
          <a:lstStyle/>
          <a:p>
            <a:r>
              <a:rPr lang="en-US" sz="3000" dirty="0"/>
              <a:t>The key functions of the </a:t>
            </a:r>
            <a:r>
              <a:rPr lang="en-US" sz="3000" dirty="0" err="1"/>
              <a:t>Nuttyloves</a:t>
            </a:r>
            <a:r>
              <a:rPr lang="en-US" sz="3000" dirty="0"/>
              <a:t> Ecommerce website include: </a:t>
            </a:r>
          </a:p>
          <a:p>
            <a:pPr marL="457200" indent="-457200">
              <a:buFont typeface="Arial" panose="020B0604020202020204" pitchFamily="34" charset="0"/>
              <a:buChar char="•"/>
            </a:pPr>
            <a:r>
              <a:rPr lang="en-US" sz="3000" b="1" dirty="0"/>
              <a:t>Product Browsing and Purchasing</a:t>
            </a:r>
            <a:r>
              <a:rPr lang="en-US" sz="3000" dirty="0"/>
              <a:t>: search, view, and purchase nut-based products through a categorized catalog</a:t>
            </a:r>
          </a:p>
          <a:p>
            <a:pPr marL="457200" indent="-457200">
              <a:buFont typeface="Arial" panose="020B0604020202020204" pitchFamily="34" charset="0"/>
              <a:buChar char="•"/>
            </a:pPr>
            <a:r>
              <a:rPr lang="en-US" sz="3000" b="1" dirty="0"/>
              <a:t>Order and Inventory Management</a:t>
            </a:r>
            <a:r>
              <a:rPr lang="en-US" sz="3000" dirty="0"/>
              <a:t>: track customer orders, automatically manages inventory levels, and allows both users and admins to monitor order status and handle returns.</a:t>
            </a:r>
          </a:p>
          <a:p>
            <a:pPr marL="457200" indent="-457200">
              <a:buFont typeface="Arial" panose="020B0604020202020204" pitchFamily="34" charset="0"/>
              <a:buChar char="•"/>
            </a:pPr>
            <a:r>
              <a:rPr lang="en-US" sz="3000" b="1" dirty="0"/>
              <a:t>Sales Report Generation</a:t>
            </a:r>
            <a:r>
              <a:rPr lang="en-US" sz="3000" dirty="0"/>
              <a:t>: generate and export sales reports with visual charts to analyze revenue, product performance, and customer purchasing trends.</a:t>
            </a:r>
          </a:p>
        </p:txBody>
      </p:sp>
    </p:spTree>
    <p:extLst>
      <p:ext uri="{BB962C8B-B14F-4D97-AF65-F5344CB8AC3E}">
        <p14:creationId xmlns:p14="http://schemas.microsoft.com/office/powerpoint/2010/main" val="323007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315231" y="2993747"/>
            <a:ext cx="10042567" cy="933945"/>
          </a:xfrm>
        </p:spPr>
        <p:txBody>
          <a:bodyPr>
            <a:normAutofit/>
          </a:bodyPr>
          <a:lstStyle/>
          <a:p>
            <a:r>
              <a:rPr lang="en-US" sz="6000" b="1" dirty="0">
                <a:ea typeface="Calibri Light"/>
                <a:cs typeface="Calibri Light"/>
              </a:rPr>
              <a:t>3. diagrams</a:t>
            </a:r>
            <a:endParaRPr lang="en-US" dirty="0">
              <a:ea typeface="Calibri Light" panose="020F0302020204030204"/>
              <a:cs typeface="Calibri Light" panose="020F0302020204030204"/>
            </a:endParaRPr>
          </a:p>
        </p:txBody>
      </p:sp>
    </p:spTree>
    <p:extLst>
      <p:ext uri="{BB962C8B-B14F-4D97-AF65-F5344CB8AC3E}">
        <p14:creationId xmlns:p14="http://schemas.microsoft.com/office/powerpoint/2010/main" val="351384142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31E71FEEF1F24D9FB821B8EE50B281" ma:contentTypeVersion="11" ma:contentTypeDescription="Create a new document." ma:contentTypeScope="" ma:versionID="fd734ec8936fe20f79b0189d28188757">
  <xsd:schema xmlns:xsd="http://www.w3.org/2001/XMLSchema" xmlns:xs="http://www.w3.org/2001/XMLSchema" xmlns:p="http://schemas.microsoft.com/office/2006/metadata/properties" xmlns:ns2="2aebb9d1-c0e9-49d7-9ac9-2a2d9cfadbb7" xmlns:ns3="9d324e30-a49b-4187-a3ff-2f6766c7eb7e" targetNamespace="http://schemas.microsoft.com/office/2006/metadata/properties" ma:root="true" ma:fieldsID="2d1896a2aace7dfe1cf849dce45e2f4a" ns2:_="" ns3:_="">
    <xsd:import namespace="2aebb9d1-c0e9-49d7-9ac9-2a2d9cfadbb7"/>
    <xsd:import namespace="9d324e30-a49b-4187-a3ff-2f6766c7eb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ebb9d1-c0e9-49d7-9ac9-2a2d9cfadb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324e30-a49b-4187-a3ff-2f6766c7eb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9604ac3-6853-4ab4-96fa-37891d7673dd}" ma:internalName="TaxCatchAll" ma:showField="CatchAllData" ma:web="9d324e30-a49b-4187-a3ff-2f6766c7eb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aebb9d1-c0e9-49d7-9ac9-2a2d9cfadbb7">
      <Terms xmlns="http://schemas.microsoft.com/office/infopath/2007/PartnerControls"/>
    </lcf76f155ced4ddcb4097134ff3c332f>
    <TaxCatchAll xmlns="9d324e30-a49b-4187-a3ff-2f6766c7eb7e" xsi:nil="true"/>
  </documentManagement>
</p:properties>
</file>

<file path=customXml/itemProps1.xml><?xml version="1.0" encoding="utf-8"?>
<ds:datastoreItem xmlns:ds="http://schemas.openxmlformats.org/officeDocument/2006/customXml" ds:itemID="{012AC3EC-B0B9-4274-9C1B-0C4A2CB41402}">
  <ds:schemaRefs>
    <ds:schemaRef ds:uri="2aebb9d1-c0e9-49d7-9ac9-2a2d9cfadbb7"/>
    <ds:schemaRef ds:uri="9d324e30-a49b-4187-a3ff-2f6766c7eb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08767BF-3304-4FCD-832D-C79763324D1B}">
  <ds:schemaRefs>
    <ds:schemaRef ds:uri="http://schemas.microsoft.com/sharepoint/v3/contenttype/forms"/>
  </ds:schemaRefs>
</ds:datastoreItem>
</file>

<file path=customXml/itemProps3.xml><?xml version="1.0" encoding="utf-8"?>
<ds:datastoreItem xmlns:ds="http://schemas.openxmlformats.org/officeDocument/2006/customXml" ds:itemID="{BF7D2150-CB0C-4DFC-8C78-E21FA7EA9647}">
  <ds:schemaRefs>
    <ds:schemaRef ds:uri="2aebb9d1-c0e9-49d7-9ac9-2a2d9cfadbb7"/>
    <ds:schemaRef ds:uri="2dcbdf74-d800-4d07-a629-56318f9cf9ac"/>
    <ds:schemaRef ds:uri="823875a5-112d-4a78-9a5b-747bef766cbf"/>
    <ds:schemaRef ds:uri="9d324e30-a49b-4187-a3ff-2f6766c7eb7e"/>
    <ds:schemaRef ds:uri="http://schemas.microsoft.com/office/2006/metadata/properties"/>
    <ds:schemaRef ds:uri="http://schemas.microsoft.com/office/infopath/2007/PartnerControls"/>
    <ds:schemaRef ds:uri="http://www.w3.org/2000/xmlns/"/>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TEMP</Template>
  <TotalTime>2816</TotalTime>
  <Words>494</Words>
  <Application>Microsoft Office PowerPoint</Application>
  <PresentationFormat>Widescreen</PresentationFormat>
  <Paragraphs>73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Calibri Light</vt:lpstr>
      <vt:lpstr>Sagona ExtraLight</vt:lpstr>
      <vt:lpstr>Speak Pro</vt:lpstr>
      <vt:lpstr>Office Theme</vt:lpstr>
      <vt:lpstr>NUTTYLOVES ECOMMERCE WEBSITE</vt:lpstr>
      <vt:lpstr>Agenda</vt:lpstr>
      <vt:lpstr>Background of the company</vt:lpstr>
      <vt:lpstr>About CLient</vt:lpstr>
      <vt:lpstr>Product requirements</vt:lpstr>
      <vt:lpstr>Product Vision</vt:lpstr>
      <vt:lpstr>2. SRS</vt:lpstr>
      <vt:lpstr>SRS</vt:lpstr>
      <vt:lpstr>3. diagrams</vt:lpstr>
      <vt:lpstr>Use case</vt:lpstr>
      <vt:lpstr>DFD Level 0</vt:lpstr>
      <vt:lpstr>DFD Level 1</vt:lpstr>
      <vt:lpstr>DFD Level 2</vt:lpstr>
      <vt:lpstr>ERD</vt:lpstr>
      <vt:lpstr>4. test plan and test cases</vt:lpstr>
      <vt:lpstr>Test plan</vt:lpstr>
      <vt:lpstr>Test case</vt:lpstr>
      <vt:lpstr>5. System demo</vt:lpstr>
      <vt:lpstr>system Demo</vt:lpstr>
      <vt:lpstr>Related links</vt:lpstr>
      <vt:lpstr>Thank you!</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Noel Jr D Francisco</cp:lastModifiedBy>
  <cp:revision>15</cp:revision>
  <dcterms:created xsi:type="dcterms:W3CDTF">2021-08-11T05:29:25Z</dcterms:created>
  <dcterms:modified xsi:type="dcterms:W3CDTF">2025-06-13T01:03:39Z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0x0101008531E71FEEF1F24D9FB821B8EE50B281</vt:lpwstr>
  </property>
  <property fmtid="{D5CDD505-2E9C-101B-9397-08002B2CF9AE}" pid="3" name="MediaServiceImageTags">
    <vt:lpwstr/>
  </property>
  <property fmtid="{D5CDD505-2E9C-101B-9397-08002B2CF9AE}" pid="4" name="Order">
    <vt:r8>41700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